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446" r:id="rId2"/>
    <p:sldId id="482" r:id="rId3"/>
    <p:sldId id="483" r:id="rId4"/>
    <p:sldId id="484" r:id="rId5"/>
    <p:sldId id="48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customXml" Target="../customXml/item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Relationship Id="rId14" Type="http://schemas.openxmlformats.org/officeDocument/2006/relationships/customXml" Target="../customXml/item3.xml"/></Relationships>
</file>

<file path=ppt/media/image1.png>
</file>

<file path=ppt/media/image10.gif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gif>
</file>

<file path=ppt/media/media1.m4a>
</file>

<file path=ppt/media/media2.m4a>
</file>

<file path=ppt/media/media3.m4a>
</file>

<file path=ppt/media/media4.MP4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E1E15C-58E1-4623-95E2-576DE630C7E8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7C174C-9F0B-4340-AFBD-0416860BD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379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Completed Escalation Points for the sprint: 10</a:t>
            </a:r>
          </a:p>
          <a:p>
            <a:r>
              <a:rPr lang="en-US" dirty="0"/>
              <a:t>In Process/Carryover Escalation Points for the sprint: 15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66016-4C5F-FE40-BE0A-919CD864492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048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Completed Escalation Points for the sprint: 10</a:t>
            </a:r>
          </a:p>
          <a:p>
            <a:r>
              <a:rPr lang="en-US" dirty="0"/>
              <a:t>In Process/Carryover Escalation Points for the sprint: 15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66016-4C5F-FE40-BE0A-919CD864492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0770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Completed Escalation Points for the sprint: 10</a:t>
            </a:r>
          </a:p>
          <a:p>
            <a:r>
              <a:rPr lang="en-US" dirty="0"/>
              <a:t>In Process/Carryover Escalation Points for the sprint: 15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66016-4C5F-FE40-BE0A-919CD864492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2341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Completed Escalation Points for the sprint: 10</a:t>
            </a:r>
          </a:p>
          <a:p>
            <a:r>
              <a:rPr lang="en-US" dirty="0"/>
              <a:t>In Process/Carryover Escalation Points for the sprint: 15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66016-4C5F-FE40-BE0A-919CD864492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569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802EE-8DDD-4142-8534-827521B5C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CB6F08-F332-46B4-871F-8FC7C939BB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D0E31B-1F58-46D1-92C6-9C24C6294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95EFC-A5B3-4F70-891D-1757E52C23F5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4ADCE5-EEC5-4730-AA89-4E19DE4E1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827690-7A5A-4702-90D4-881AB85FE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8AB53-4B9A-49CC-B71A-2476880A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619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3D810-658F-4A53-8A3D-768CF3D4E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7ADC16-8CA0-413A-93DC-CD290FD217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E37419-B181-4117-A217-0544ECE16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95EFC-A5B3-4F70-891D-1757E52C23F5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357AE5-C9A2-479E-952C-C58C113B7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53E29-5FFE-4D65-97DA-43E82D7D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8AB53-4B9A-49CC-B71A-2476880A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179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9E9518-1F20-4F68-9BF7-B53B46D07C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B851F4-5C51-4C52-AFAC-9D59E739D5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54259D-91EA-447D-828C-4468C59D9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95EFC-A5B3-4F70-891D-1757E52C23F5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971017-24DC-440B-948B-25FA90798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EA536-4CDA-4548-8C84-B9AA91EA1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8AB53-4B9A-49CC-B71A-2476880A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2008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670175" y="2963370"/>
            <a:ext cx="7693025" cy="1671638"/>
          </a:xfrm>
        </p:spPr>
        <p:txBody>
          <a:bodyPr>
            <a:normAutofit/>
          </a:bodyPr>
          <a:lstStyle>
            <a:lvl1pPr marL="0" indent="0">
              <a:buNone/>
              <a:defRPr sz="4000" b="0" i="0">
                <a:solidFill>
                  <a:srgbClr val="364043"/>
                </a:solidFill>
                <a:latin typeface="Tw Cen MT" charset="0"/>
                <a:ea typeface="Tw Cen MT" charset="0"/>
                <a:cs typeface="Tw Cen MT" charset="0"/>
              </a:defRPr>
            </a:lvl1pPr>
            <a:lvl2pPr marL="457200" indent="0">
              <a:buNone/>
              <a:defRPr>
                <a:latin typeface="Century Gothic" charset="0"/>
                <a:ea typeface="Century Gothic" charset="0"/>
                <a:cs typeface="Century Gothic" charset="0"/>
              </a:defRPr>
            </a:lvl2pPr>
            <a:lvl3pPr marL="914400" indent="0">
              <a:buNone/>
              <a:defRPr>
                <a:latin typeface="Century Gothic" charset="0"/>
                <a:ea typeface="Century Gothic" charset="0"/>
                <a:cs typeface="Century Gothic" charset="0"/>
              </a:defRPr>
            </a:lvl3pPr>
            <a:lvl4pPr marL="1371600" indent="0">
              <a:buNone/>
              <a:defRPr>
                <a:latin typeface="Century Gothic" charset="0"/>
                <a:ea typeface="Century Gothic" charset="0"/>
                <a:cs typeface="Century Gothic" charset="0"/>
              </a:defRPr>
            </a:lvl4pPr>
            <a:lvl5pPr marL="1828800" indent="0">
              <a:buNone/>
              <a:defRPr>
                <a:latin typeface="Century Gothic" charset="0"/>
                <a:ea typeface="Century Gothic" charset="0"/>
                <a:cs typeface="Century Gothic" charset="0"/>
              </a:defRPr>
            </a:lvl5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2667000" y="4940301"/>
            <a:ext cx="2743200" cy="263712"/>
          </a:xfrm>
        </p:spPr>
        <p:txBody>
          <a:bodyPr>
            <a:noAutofit/>
          </a:bodyPr>
          <a:lstStyle>
            <a:lvl1pPr marL="0" indent="0">
              <a:buNone/>
              <a:defRPr sz="1600" b="0" i="0" baseline="0">
                <a:solidFill>
                  <a:srgbClr val="364043"/>
                </a:solidFill>
                <a:latin typeface="Tw Cen MT" charset="0"/>
                <a:ea typeface="Tw Cen MT" charset="0"/>
                <a:cs typeface="Tw Cen MT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First </a:t>
            </a:r>
            <a:r>
              <a:rPr lang="en-US" err="1"/>
              <a:t>Lastname</a:t>
            </a:r>
            <a:endParaRPr lang="en-US"/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2667000" y="5295181"/>
            <a:ext cx="2743200" cy="285349"/>
          </a:xfrm>
        </p:spPr>
        <p:txBody>
          <a:bodyPr>
            <a:noAutofit/>
          </a:bodyPr>
          <a:lstStyle>
            <a:lvl1pPr marL="0" indent="0">
              <a:buNone/>
              <a:defRPr sz="1600" b="0" i="0" baseline="0">
                <a:solidFill>
                  <a:srgbClr val="364043"/>
                </a:solidFill>
                <a:latin typeface="Tw Cen MT" charset="0"/>
                <a:ea typeface="Tw Cen MT" charset="0"/>
                <a:cs typeface="Tw Cen MT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6.19.2017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6220691"/>
            <a:ext cx="3158836" cy="637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3252" y="0"/>
            <a:ext cx="6373368" cy="6858000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4404220" y="6397357"/>
            <a:ext cx="337612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tx2"/>
                </a:solidFill>
              </a:rPr>
              <a:t>INTERNAL </a:t>
            </a:r>
            <a:r>
              <a:rPr lang="en-US" sz="1200">
                <a:solidFill>
                  <a:schemeClr val="tx2"/>
                </a:solidFill>
              </a:rPr>
              <a:t>USE ONLY</a:t>
            </a:r>
            <a:r>
              <a:rPr lang="en-US" sz="1200" baseline="0">
                <a:solidFill>
                  <a:schemeClr val="tx2"/>
                </a:solidFill>
              </a:rPr>
              <a:t> </a:t>
            </a:r>
            <a:r>
              <a:rPr lang="en-US" sz="1200" b="1">
                <a:solidFill>
                  <a:schemeClr val="tx2"/>
                </a:solidFill>
              </a:rPr>
              <a:t>DO </a:t>
            </a:r>
            <a:r>
              <a:rPr lang="en-US" sz="1200" b="1" dirty="0">
                <a:solidFill>
                  <a:schemeClr val="tx2"/>
                </a:solidFill>
              </a:rPr>
              <a:t>NOT DISTRIBUTE</a:t>
            </a:r>
          </a:p>
        </p:txBody>
      </p:sp>
    </p:spTree>
    <p:extLst>
      <p:ext uri="{BB962C8B-B14F-4D97-AF65-F5344CB8AC3E}">
        <p14:creationId xmlns:p14="http://schemas.microsoft.com/office/powerpoint/2010/main" val="6298492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solidFill>
                  <a:srgbClr val="364043"/>
                </a:solidFill>
                <a:latin typeface="Tw Cen MT" charset="0"/>
                <a:ea typeface="Tw Cen MT" charset="0"/>
                <a:cs typeface="Tw Cen M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buClr>
                <a:srgbClr val="ED611A"/>
              </a:buClr>
              <a:defRPr sz="2400" b="0" i="0">
                <a:latin typeface="Tw Cen MT" charset="0"/>
                <a:ea typeface="Tw Cen MT" charset="0"/>
                <a:cs typeface="Tw Cen MT" charset="0"/>
              </a:defRPr>
            </a:lvl1pPr>
            <a:lvl2pPr>
              <a:defRPr b="0" i="0">
                <a:latin typeface="Tw Cen MT" charset="0"/>
                <a:ea typeface="Tw Cen MT" charset="0"/>
                <a:cs typeface="Tw Cen MT" charset="0"/>
              </a:defRPr>
            </a:lvl2pPr>
            <a:lvl3pPr>
              <a:defRPr b="0" i="0">
                <a:latin typeface="Tw Cen MT" charset="0"/>
                <a:ea typeface="Tw Cen MT" charset="0"/>
                <a:cs typeface="Tw Cen MT" charset="0"/>
              </a:defRPr>
            </a:lvl3pPr>
            <a:lvl4pPr>
              <a:defRPr b="0" i="0">
                <a:latin typeface="Tw Cen MT" charset="0"/>
                <a:ea typeface="Tw Cen MT" charset="0"/>
                <a:cs typeface="Tw Cen MT" charset="0"/>
              </a:defRPr>
            </a:lvl4pPr>
            <a:lvl5pPr>
              <a:defRPr b="0" i="0">
                <a:latin typeface="Tw Cen MT" charset="0"/>
                <a:ea typeface="Tw Cen MT" charset="0"/>
                <a:cs typeface="Tw Cen MT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20840" y="6356350"/>
            <a:ext cx="624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latin typeface="Tw Cen MT" charset="0"/>
                <a:ea typeface="Tw Cen MT" charset="0"/>
                <a:cs typeface="Tw Cen MT" charset="0"/>
              </a:defRPr>
            </a:lvl1pPr>
          </a:lstStyle>
          <a:p>
            <a:fld id="{671990DF-FD65-A149-9FDE-A276FC4EE919}" type="slidenum">
              <a:rPr lang="en-US" smtClean="0">
                <a:solidFill>
                  <a:srgbClr val="364043"/>
                </a:solidFill>
              </a:rPr>
              <a:pPr/>
              <a:t>‹#›</a:t>
            </a:fld>
            <a:endParaRPr lang="en-US">
              <a:solidFill>
                <a:srgbClr val="364043"/>
              </a:solidFill>
            </a:endParaRP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10957845" y="6458462"/>
            <a:ext cx="0" cy="154791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838199" y="6203852"/>
            <a:ext cx="10458744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6399533"/>
            <a:ext cx="1673630" cy="277854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4114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b="0" i="0" smtClean="0">
                <a:solidFill>
                  <a:schemeClr val="tx1"/>
                </a:solidFill>
                <a:effectLst/>
                <a:latin typeface="Tw Cen MT" charset="0"/>
                <a:ea typeface="Tw Cen MT" charset="0"/>
                <a:cs typeface="Tw Cen MT" charset="0"/>
              </a:defRPr>
            </a:lvl1pPr>
          </a:lstStyle>
          <a:p>
            <a:r>
              <a:rPr dirty="0">
                <a:solidFill>
                  <a:srgbClr val="364043"/>
                </a:solidFill>
              </a:rPr>
              <a:t>© 2017 Vertafore, Inc.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4404220" y="6397357"/>
            <a:ext cx="337612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tx2"/>
                </a:solidFill>
              </a:rPr>
              <a:t>INTERNAL </a:t>
            </a:r>
            <a:r>
              <a:rPr lang="en-US" sz="1200">
                <a:solidFill>
                  <a:schemeClr val="tx2"/>
                </a:solidFill>
              </a:rPr>
              <a:t>USE ONLY</a:t>
            </a:r>
            <a:r>
              <a:rPr lang="en-US" sz="1200" baseline="0">
                <a:solidFill>
                  <a:schemeClr val="tx2"/>
                </a:solidFill>
              </a:rPr>
              <a:t> </a:t>
            </a:r>
            <a:r>
              <a:rPr lang="en-US" sz="1200" b="1">
                <a:solidFill>
                  <a:schemeClr val="tx2"/>
                </a:solidFill>
              </a:rPr>
              <a:t>DO </a:t>
            </a:r>
            <a:r>
              <a:rPr lang="en-US" sz="1200" b="1" dirty="0">
                <a:solidFill>
                  <a:schemeClr val="tx2"/>
                </a:solidFill>
              </a:rPr>
              <a:t>NOT DISTRIBUTE</a:t>
            </a:r>
          </a:p>
        </p:txBody>
      </p:sp>
    </p:spTree>
    <p:extLst>
      <p:ext uri="{BB962C8B-B14F-4D97-AF65-F5344CB8AC3E}">
        <p14:creationId xmlns:p14="http://schemas.microsoft.com/office/powerpoint/2010/main" val="1569027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960EF-9F80-43CC-9037-C58958721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74DC4-83BD-4655-A5DA-D8AF4E411B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FC6585-6697-4440-9E03-30821B67E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95EFC-A5B3-4F70-891D-1757E52C23F5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26FC65-7A25-47F3-ABB2-5E5478177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C0A2-D942-492D-BC11-C9F333D48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8AB53-4B9A-49CC-B71A-2476880A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505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E5D6D-123E-423F-A5EA-65C5F89C0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6D8CD2-6F9F-470D-8728-4822FC1088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B73EFD-2E98-4976-B2D3-E076B17CE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95EFC-A5B3-4F70-891D-1757E52C23F5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8FCF6-11D3-4F45-A720-E8244453B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CB6A71-48E3-4BBB-BB83-1653578A8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8AB53-4B9A-49CC-B71A-2476880A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696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A607C-6343-40A2-82D3-67CCE6939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213AC-6311-45AC-9FB5-F52DEC5DBA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7CB4DF-45C8-41BD-878E-196AE9235B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E5BFDE-C539-405C-92E6-22D6BC0F0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95EFC-A5B3-4F70-891D-1757E52C23F5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2D5BDA-27EB-4757-8F31-94394A11A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A5A4E1-DA8D-4030-9DE4-9624D7BD8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8AB53-4B9A-49CC-B71A-2476880A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907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495E3-E1ED-45BA-B2DB-1B6EE3528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11A347-F5BC-428A-B8C2-4DD785CCE6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FCD6E5-98DA-44E2-B156-00D68FD5D2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5CA585-D02F-4ABE-A768-45FB0E8E6D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8BCBBD-0565-4D2D-9FB6-1CE5B8322E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5E6D96-4F1B-4DEB-A372-11B415E08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95EFC-A5B3-4F70-891D-1757E52C23F5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1EEF29-726B-462E-A38E-741DF225F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50C375-1BB4-415D-B724-7B250B91A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8AB53-4B9A-49CC-B71A-2476880A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963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511A3-296C-41CF-A2F2-8E06F1976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FD8588-6B12-47D7-B7A6-1C5666BFE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95EFC-A5B3-4F70-891D-1757E52C23F5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8F24EC-ACC6-424A-8AFC-2978625C8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E09346-4ACD-4C79-A3B1-602E90C7F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8AB53-4B9A-49CC-B71A-2476880A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930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BC8258-A661-4326-9277-8D4296F79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95EFC-A5B3-4F70-891D-1757E52C23F5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568EA7-0AA4-4A39-AE89-DC97E9289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E2B750-7330-4437-8850-05A102C8E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8AB53-4B9A-49CC-B71A-2476880A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056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C8B02-FE6D-47C9-88E8-0447FAE07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459C5-3E22-43C7-BB27-B7E56A543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35C308-0CB6-4E1E-A31A-E54AA10B6C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B0E58D-A10D-4350-B642-D409FE9F2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95EFC-A5B3-4F70-891D-1757E52C23F5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F5773-9F8F-445F-8720-3B4366F4A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E77EE-0A5C-4AE1-ABDC-84135E9B7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8AB53-4B9A-49CC-B71A-2476880A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790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32F09-B103-4485-8285-65E877C20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E0D83F-7482-4C91-8499-2697105279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32D50E-4349-4941-B2B5-B23ECABB5F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EF985D-A039-420C-B984-9F9F012B1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95EFC-A5B3-4F70-891D-1757E52C23F5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7D0AC5-4363-410C-A6BB-E8CF44B93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B5853-F00B-4DB1-A7FD-D5482591C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98AB53-4B9A-49CC-B71A-2476880A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384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6AC9AD-65C7-45DA-A439-F46B759A1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4BA7CC-2238-452B-8820-7CB530019D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13FBB3-4691-4059-92D7-A703A87C73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95EFC-A5B3-4F70-891D-1757E52C23F5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A164B-1F78-4D3D-BAC6-29CF4B188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A1B66-A7CC-4BFD-BC5C-544F7DBD5B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98AB53-4B9A-49CC-B71A-2476880A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939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5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video" Target="../media/media4.MP4"/><Relationship Id="rId7" Type="http://schemas.openxmlformats.org/officeDocument/2006/relationships/notesSlide" Target="../notesSlides/notesSlide3.xml"/><Relationship Id="rId2" Type="http://schemas.microsoft.com/office/2007/relationships/media" Target="../media/media4.MP4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13.xml"/><Relationship Id="rId5" Type="http://schemas.openxmlformats.org/officeDocument/2006/relationships/audio" Target="../media/media5.m4a"/><Relationship Id="rId4" Type="http://schemas.microsoft.com/office/2007/relationships/media" Target="../media/media5.m4a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Team Synergy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670175" y="4936915"/>
            <a:ext cx="2743200" cy="263712"/>
          </a:xfrm>
        </p:spPr>
        <p:txBody>
          <a:bodyPr/>
          <a:lstStyle/>
          <a:p>
            <a:r>
              <a:rPr lang="en-US" dirty="0"/>
              <a:t>Sharkaccinos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2670175" y="5282959"/>
            <a:ext cx="2743200" cy="285349"/>
          </a:xfrm>
        </p:spPr>
        <p:txBody>
          <a:bodyPr/>
          <a:lstStyle/>
          <a:p>
            <a:r>
              <a:rPr lang="en-US" dirty="0"/>
              <a:t>2019.10.23</a:t>
            </a:r>
          </a:p>
        </p:txBody>
      </p:sp>
      <p:pic>
        <p:nvPicPr>
          <p:cNvPr id="2050" name="Picture 2" descr="Image result for synergy">
            <a:extLst>
              <a:ext uri="{FF2B5EF4-FFF2-40B4-BE49-F238E27FC236}">
                <a16:creationId xmlns:a16="http://schemas.microsoft.com/office/drawing/2014/main" id="{FECC7712-9D5E-4134-9F27-6D67C218E6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6705" y="3282747"/>
            <a:ext cx="4055283" cy="2012434"/>
          </a:xfrm>
          <a:prstGeom prst="rect">
            <a:avLst/>
          </a:prstGeom>
          <a:noFill/>
          <a:effectLst>
            <a:glow rad="952500">
              <a:schemeClr val="bg2">
                <a:alpha val="40000"/>
              </a:schemeClr>
            </a:glow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profit">
            <a:extLst>
              <a:ext uri="{FF2B5EF4-FFF2-40B4-BE49-F238E27FC236}">
                <a16:creationId xmlns:a16="http://schemas.microsoft.com/office/drawing/2014/main" id="{5879A158-F8FF-4E74-8D43-CA436FF29D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6830" y="660173"/>
            <a:ext cx="2709989" cy="2303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7A80D6FA-B604-4DEE-9FDF-26BE124F65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7A44972-0B82-4506-A4EA-991F5B14F05A}"/>
              </a:ext>
            </a:extLst>
          </p:cNvPr>
          <p:cNvSpPr txBox="1"/>
          <p:nvPr/>
        </p:nvSpPr>
        <p:spPr>
          <a:xfrm>
            <a:off x="2670175" y="3704189"/>
            <a:ext cx="4746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Alex Meyer, Ryan Cooper, Kate Griffin, Greg Morgan, Matt O’Dea, Scott Millner, Pat Mackin, Joe Webster</a:t>
            </a:r>
          </a:p>
        </p:txBody>
      </p:sp>
    </p:spTree>
    <p:extLst>
      <p:ext uri="{BB962C8B-B14F-4D97-AF65-F5344CB8AC3E}">
        <p14:creationId xmlns:p14="http://schemas.microsoft.com/office/powerpoint/2010/main" val="1010310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58"/>
    </mc:Choice>
    <mc:Fallback>
      <p:transition spd="slow" advTm="260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 flipH="1" flipV="1">
            <a:off x="1692232" y="2363188"/>
            <a:ext cx="8787741" cy="2232562"/>
          </a:xfrm>
        </p:spPr>
        <p:txBody>
          <a:bodyPr>
            <a:normAutofit/>
          </a:bodyPr>
          <a:lstStyle/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71990DF-FD65-A149-9FDE-A276FC4EE91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2017 Vertafore, Inc.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F75C1F4-5F36-4814-BAE7-4446B5BB0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Business Context</a:t>
            </a:r>
          </a:p>
        </p:txBody>
      </p:sp>
      <p:pic>
        <p:nvPicPr>
          <p:cNvPr id="1028" name="Picture 4" descr="Image result for living room sketch">
            <a:extLst>
              <a:ext uri="{FF2B5EF4-FFF2-40B4-BE49-F238E27FC236}">
                <a16:creationId xmlns:a16="http://schemas.microsoft.com/office/drawing/2014/main" id="{AEB7D00D-7852-421B-8984-C10B1D4C21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6480" y="1413795"/>
            <a:ext cx="4915245" cy="4131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sketch taking picture">
            <a:extLst>
              <a:ext uri="{FF2B5EF4-FFF2-40B4-BE49-F238E27FC236}">
                <a16:creationId xmlns:a16="http://schemas.microsoft.com/office/drawing/2014/main" id="{D66A6D41-7AE3-4CF5-8FE6-E528D62571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2027" y="2866576"/>
            <a:ext cx="2867554" cy="2609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7DF43DCC-079C-46BF-A47A-8C4092DF88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553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104"/>
    </mc:Choice>
    <mc:Fallback>
      <p:transition spd="slow" advTm="56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71990DF-FD65-A149-9FDE-A276FC4EE91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2017 Vertafore, Inc.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F75C1F4-5F36-4814-BAE7-4446B5BB0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234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Workflow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D64E727-7923-4115-8B27-2A117E9C1828}"/>
              </a:ext>
            </a:extLst>
          </p:cNvPr>
          <p:cNvSpPr/>
          <p:nvPr/>
        </p:nvSpPr>
        <p:spPr>
          <a:xfrm>
            <a:off x="350322" y="2066306"/>
            <a:ext cx="302821" cy="29688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55F5A0B-E244-4BDE-B4C0-16955435170A}"/>
              </a:ext>
            </a:extLst>
          </p:cNvPr>
          <p:cNvCxnSpPr/>
          <p:nvPr/>
        </p:nvCxnSpPr>
        <p:spPr>
          <a:xfrm>
            <a:off x="838200" y="2208810"/>
            <a:ext cx="7827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0EF5051-930F-4CE3-B56D-6291C3B75FEE}"/>
              </a:ext>
            </a:extLst>
          </p:cNvPr>
          <p:cNvCxnSpPr>
            <a:cxnSpLocks/>
          </p:cNvCxnSpPr>
          <p:nvPr/>
        </p:nvCxnSpPr>
        <p:spPr>
          <a:xfrm>
            <a:off x="3063829" y="2208809"/>
            <a:ext cx="7362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683BBB0-5C3E-477E-A263-7DF317BEA857}"/>
              </a:ext>
            </a:extLst>
          </p:cNvPr>
          <p:cNvSpPr/>
          <p:nvPr/>
        </p:nvSpPr>
        <p:spPr>
          <a:xfrm>
            <a:off x="1929240" y="1603167"/>
            <a:ext cx="782782" cy="1211284"/>
          </a:xfrm>
          <a:prstGeom prst="roundRect">
            <a:avLst>
              <a:gd name="adj" fmla="val 1970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85049F-455C-4DBE-8774-5A6AAF5E6009}"/>
              </a:ext>
            </a:extLst>
          </p:cNvPr>
          <p:cNvSpPr txBox="1"/>
          <p:nvPr/>
        </p:nvSpPr>
        <p:spPr>
          <a:xfrm>
            <a:off x="1869017" y="1753710"/>
            <a:ext cx="8906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User Captures Photo</a:t>
            </a:r>
          </a:p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8715D1-2872-462D-A702-7598748F6D11}"/>
              </a:ext>
            </a:extLst>
          </p:cNvPr>
          <p:cNvSpPr/>
          <p:nvPr/>
        </p:nvSpPr>
        <p:spPr>
          <a:xfrm>
            <a:off x="4146918" y="1557914"/>
            <a:ext cx="890649" cy="13255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20856FF-E032-4986-9480-7191B545E768}"/>
              </a:ext>
            </a:extLst>
          </p:cNvPr>
          <p:cNvSpPr txBox="1"/>
          <p:nvPr/>
        </p:nvSpPr>
        <p:spPr>
          <a:xfrm>
            <a:off x="4167161" y="2224848"/>
            <a:ext cx="147847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1"/>
                </a:solidFill>
              </a:rPr>
              <a:t>S3-input-to-rekognition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DDCC974-8351-40A8-A284-534EF556B0DE}"/>
              </a:ext>
            </a:extLst>
          </p:cNvPr>
          <p:cNvSpPr txBox="1"/>
          <p:nvPr/>
        </p:nvSpPr>
        <p:spPr>
          <a:xfrm>
            <a:off x="4352303" y="1824549"/>
            <a:ext cx="605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API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6262623-312F-4D85-8C92-C32AF0C81EA3}"/>
              </a:ext>
            </a:extLst>
          </p:cNvPr>
          <p:cNvCxnSpPr>
            <a:cxnSpLocks/>
          </p:cNvCxnSpPr>
          <p:nvPr/>
        </p:nvCxnSpPr>
        <p:spPr>
          <a:xfrm>
            <a:off x="5203417" y="2220684"/>
            <a:ext cx="749223" cy="41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7305EB44-374C-427D-B7CF-EA3A00A1D6C3}"/>
              </a:ext>
            </a:extLst>
          </p:cNvPr>
          <p:cNvSpPr/>
          <p:nvPr/>
        </p:nvSpPr>
        <p:spPr>
          <a:xfrm>
            <a:off x="6223112" y="1566739"/>
            <a:ext cx="890649" cy="13255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692200A-17C1-4D4E-B868-62B4C18F4B15}"/>
              </a:ext>
            </a:extLst>
          </p:cNvPr>
          <p:cNvSpPr txBox="1"/>
          <p:nvPr/>
        </p:nvSpPr>
        <p:spPr>
          <a:xfrm>
            <a:off x="6207304" y="1873800"/>
            <a:ext cx="1009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Lambda</a:t>
            </a:r>
          </a:p>
        </p:txBody>
      </p: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41B7DCCB-B0AE-44FE-900A-37CFA168E6D8}"/>
              </a:ext>
            </a:extLst>
          </p:cNvPr>
          <p:cNvCxnSpPr>
            <a:cxnSpLocks/>
          </p:cNvCxnSpPr>
          <p:nvPr/>
        </p:nvCxnSpPr>
        <p:spPr>
          <a:xfrm rot="16200000" flipH="1">
            <a:off x="6457979" y="3064384"/>
            <a:ext cx="704969" cy="374582"/>
          </a:xfrm>
          <a:prstGeom prst="bentConnector3">
            <a:avLst>
              <a:gd name="adj1" fmla="val 10053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30DB8D47-0778-4FE0-A41D-D3DE67308255}"/>
              </a:ext>
            </a:extLst>
          </p:cNvPr>
          <p:cNvSpPr/>
          <p:nvPr/>
        </p:nvSpPr>
        <p:spPr>
          <a:xfrm>
            <a:off x="7042512" y="3235572"/>
            <a:ext cx="749223" cy="73593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S3</a:t>
            </a:r>
          </a:p>
        </p:txBody>
      </p: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5B1E6BAE-342E-46C9-AD6E-F3A5A1D9410B}"/>
              </a:ext>
            </a:extLst>
          </p:cNvPr>
          <p:cNvCxnSpPr>
            <a:cxnSpLocks/>
            <a:stCxn id="57" idx="3"/>
          </p:cNvCxnSpPr>
          <p:nvPr/>
        </p:nvCxnSpPr>
        <p:spPr>
          <a:xfrm flipV="1">
            <a:off x="9151254" y="2968835"/>
            <a:ext cx="372759" cy="63181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1BD68C14-AF77-49D8-984D-1D409A1D5702}"/>
              </a:ext>
            </a:extLst>
          </p:cNvPr>
          <p:cNvSpPr/>
          <p:nvPr/>
        </p:nvSpPr>
        <p:spPr>
          <a:xfrm>
            <a:off x="8966580" y="1562104"/>
            <a:ext cx="890649" cy="13255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DB</a:t>
            </a:r>
          </a:p>
          <a:p>
            <a:pPr algn="ctr"/>
            <a:endParaRPr lang="en-US" dirty="0">
              <a:solidFill>
                <a:schemeClr val="accent1"/>
              </a:solidFill>
            </a:endParaRPr>
          </a:p>
          <a:p>
            <a:pPr algn="ctr"/>
            <a:r>
              <a:rPr lang="en-US" sz="1100" dirty="0">
                <a:solidFill>
                  <a:schemeClr val="accent1"/>
                </a:solidFill>
              </a:rPr>
              <a:t>Amazon RDS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1BED1FB0-54F2-4B61-97CD-F47A3967210F}"/>
              </a:ext>
            </a:extLst>
          </p:cNvPr>
          <p:cNvCxnSpPr>
            <a:cxnSpLocks/>
          </p:cNvCxnSpPr>
          <p:nvPr/>
        </p:nvCxnSpPr>
        <p:spPr>
          <a:xfrm>
            <a:off x="7858804" y="3604161"/>
            <a:ext cx="3351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0F8B5D6C-CECA-470D-8CD5-E39DD12FAC84}"/>
              </a:ext>
            </a:extLst>
          </p:cNvPr>
          <p:cNvSpPr/>
          <p:nvPr/>
        </p:nvSpPr>
        <p:spPr>
          <a:xfrm>
            <a:off x="8260606" y="3235572"/>
            <a:ext cx="890648" cy="73015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accent1"/>
                </a:solidFill>
              </a:rPr>
              <a:t>Rekognition API</a:t>
            </a:r>
          </a:p>
        </p:txBody>
      </p:sp>
      <p:cxnSp>
        <p:nvCxnSpPr>
          <p:cNvPr id="66" name="Connector: Elbow 65">
            <a:extLst>
              <a:ext uri="{FF2B5EF4-FFF2-40B4-BE49-F238E27FC236}">
                <a16:creationId xmlns:a16="http://schemas.microsoft.com/office/drawing/2014/main" id="{3A068B77-873C-43D2-A5BD-4CB710968609}"/>
              </a:ext>
            </a:extLst>
          </p:cNvPr>
          <p:cNvCxnSpPr>
            <a:cxnSpLocks/>
            <a:stCxn id="51" idx="3"/>
          </p:cNvCxnSpPr>
          <p:nvPr/>
        </p:nvCxnSpPr>
        <p:spPr>
          <a:xfrm flipH="1">
            <a:off x="9524015" y="2224874"/>
            <a:ext cx="333214" cy="3059649"/>
          </a:xfrm>
          <a:prstGeom prst="bentConnector4">
            <a:avLst>
              <a:gd name="adj1" fmla="val -68605"/>
              <a:gd name="adj2" fmla="val 9983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3C80D975-6B82-47EE-BD44-36601050BB6D}"/>
              </a:ext>
            </a:extLst>
          </p:cNvPr>
          <p:cNvSpPr/>
          <p:nvPr/>
        </p:nvSpPr>
        <p:spPr>
          <a:xfrm>
            <a:off x="8446985" y="4672474"/>
            <a:ext cx="890648" cy="1313020"/>
          </a:xfrm>
          <a:prstGeom prst="roundRect">
            <a:avLst>
              <a:gd name="adj" fmla="val 1970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28E2532-F5D9-4E61-B6FD-1AEF3B6B6D88}"/>
              </a:ext>
            </a:extLst>
          </p:cNvPr>
          <p:cNvSpPr txBox="1"/>
          <p:nvPr/>
        </p:nvSpPr>
        <p:spPr>
          <a:xfrm>
            <a:off x="8500917" y="5037549"/>
            <a:ext cx="78278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User Review</a:t>
            </a:r>
          </a:p>
          <a:p>
            <a:endParaRPr lang="en-US" dirty="0"/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FD4CEF91-AA83-420C-9177-349B9377D27F}"/>
              </a:ext>
            </a:extLst>
          </p:cNvPr>
          <p:cNvCxnSpPr/>
          <p:nvPr/>
        </p:nvCxnSpPr>
        <p:spPr>
          <a:xfrm flipH="1">
            <a:off x="7594270" y="5328984"/>
            <a:ext cx="6663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78">
            <a:extLst>
              <a:ext uri="{FF2B5EF4-FFF2-40B4-BE49-F238E27FC236}">
                <a16:creationId xmlns:a16="http://schemas.microsoft.com/office/drawing/2014/main" id="{66041D3C-847C-40E6-8D31-A90B136CD85C}"/>
              </a:ext>
            </a:extLst>
          </p:cNvPr>
          <p:cNvSpPr/>
          <p:nvPr/>
        </p:nvSpPr>
        <p:spPr>
          <a:xfrm>
            <a:off x="6424903" y="4659277"/>
            <a:ext cx="890649" cy="13255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DB</a:t>
            </a:r>
          </a:p>
          <a:p>
            <a:pPr algn="ctr"/>
            <a:endParaRPr lang="en-US" dirty="0">
              <a:solidFill>
                <a:schemeClr val="accent1"/>
              </a:solidFill>
            </a:endParaRPr>
          </a:p>
          <a:p>
            <a:pPr algn="ctr"/>
            <a:r>
              <a:rPr lang="en-US" sz="1100" dirty="0">
                <a:solidFill>
                  <a:schemeClr val="accent1"/>
                </a:solidFill>
              </a:rPr>
              <a:t>Amazon RDS</a:t>
            </a:r>
          </a:p>
        </p:txBody>
      </p:sp>
      <p:pic>
        <p:nvPicPr>
          <p:cNvPr id="82" name="Audio 81">
            <a:hlinkClick r:id="" action="ppaction://media"/>
            <a:extLst>
              <a:ext uri="{FF2B5EF4-FFF2-40B4-BE49-F238E27FC236}">
                <a16:creationId xmlns:a16="http://schemas.microsoft.com/office/drawing/2014/main" id="{3665A33F-AA0B-4EDA-9B9D-20CA5F9AE0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861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761"/>
    </mc:Choice>
    <mc:Fallback>
      <p:transition spd="slow" advTm="557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 flipH="1" flipV="1">
            <a:off x="1692232" y="2363188"/>
            <a:ext cx="8787741" cy="2232562"/>
          </a:xfrm>
        </p:spPr>
        <p:txBody>
          <a:bodyPr>
            <a:normAutofit/>
          </a:bodyPr>
          <a:lstStyle/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71990DF-FD65-A149-9FDE-A276FC4EE91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2017 Vertafore, Inc.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F75C1F4-5F36-4814-BAE7-4446B5BB0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068" y="-2116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pic>
        <p:nvPicPr>
          <p:cNvPr id="4" name="RPReplay_Final1571874138">
            <a:hlinkClick r:id="" action="ppaction://media"/>
            <a:extLst>
              <a:ext uri="{FF2B5EF4-FFF2-40B4-BE49-F238E27FC236}">
                <a16:creationId xmlns:a16="http://schemas.microsoft.com/office/drawing/2014/main" id="{A7614EB8-5714-4CDC-B34F-6BFB628A76EE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655644" y="885280"/>
            <a:ext cx="2445801" cy="5293517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6643A07-0F6F-445B-8555-779B519033DF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33835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660"/>
    </mc:Choice>
    <mc:Fallback>
      <p:transition spd="slow" advTm="856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84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399" objId="4"/>
        <p14:stopEvt time="62935" objId="4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 flipH="1" flipV="1">
            <a:off x="1692232" y="2363188"/>
            <a:ext cx="8787741" cy="2232562"/>
          </a:xfrm>
        </p:spPr>
        <p:txBody>
          <a:bodyPr>
            <a:normAutofit/>
          </a:bodyPr>
          <a:lstStyle/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71990DF-FD65-A149-9FDE-A276FC4EE91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2017 Vertafore, Inc.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F75C1F4-5F36-4814-BAE7-4446B5BB0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End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F56E09-9C64-41F4-87DD-BC46097DFC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32520" y="1738042"/>
            <a:ext cx="4648452" cy="2621727"/>
          </a:xfrm>
          <a:prstGeom prst="rect">
            <a:avLst/>
          </a:prstGeom>
        </p:spPr>
      </p:pic>
      <p:pic>
        <p:nvPicPr>
          <p:cNvPr id="3074" name="Picture 2" descr="Image result for orange mocha frappuccino gif">
            <a:extLst>
              <a:ext uri="{FF2B5EF4-FFF2-40B4-BE49-F238E27FC236}">
                <a16:creationId xmlns:a16="http://schemas.microsoft.com/office/drawing/2014/main" id="{073CA852-F0DB-44E9-A5AC-4716478B6C2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1551" y="2127207"/>
            <a:ext cx="5259963" cy="2232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C9137FF-6A96-46A4-B198-D08B7804D2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6070" y="1803674"/>
            <a:ext cx="4648452" cy="262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297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72"/>
    </mc:Choice>
    <mc:Fallback>
      <p:transition spd="slow" advTm="13472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16D9EE94E430F4891C2594B3262E719" ma:contentTypeVersion="2" ma:contentTypeDescription="Create a new document." ma:contentTypeScope="" ma:versionID="17be52ed189e7943772117bf4cb82543">
  <xsd:schema xmlns:xsd="http://www.w3.org/2001/XMLSchema" xmlns:xs="http://www.w3.org/2001/XMLSchema" xmlns:p="http://schemas.microsoft.com/office/2006/metadata/properties" xmlns:ns2="3ab7efde-ebc6-43bb-abdc-7cc09f7c6d49" targetNamespace="http://schemas.microsoft.com/office/2006/metadata/properties" ma:root="true" ma:fieldsID="be6f64000f319d356deeacf9e44b14f1" ns2:_="">
    <xsd:import namespace="3ab7efde-ebc6-43bb-abdc-7cc09f7c6d4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ab7efde-ebc6-43bb-abdc-7cc09f7c6d4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2B2E836-F61A-4C74-B5DE-100AB4E43C2C}"/>
</file>

<file path=customXml/itemProps2.xml><?xml version="1.0" encoding="utf-8"?>
<ds:datastoreItem xmlns:ds="http://schemas.openxmlformats.org/officeDocument/2006/customXml" ds:itemID="{9B5764C7-CA85-43B1-8BFE-19039E299E2C}"/>
</file>

<file path=customXml/itemProps3.xml><?xml version="1.0" encoding="utf-8"?>
<ds:datastoreItem xmlns:ds="http://schemas.openxmlformats.org/officeDocument/2006/customXml" ds:itemID="{FB3D243A-8347-4D02-B6D7-B067F11B4FA0}"/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158</Words>
  <Application>Microsoft Office PowerPoint</Application>
  <PresentationFormat>Widescreen</PresentationFormat>
  <Paragraphs>53</Paragraphs>
  <Slides>5</Slides>
  <Notes>4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Century Gothic</vt:lpstr>
      <vt:lpstr>Tw Cen MT</vt:lpstr>
      <vt:lpstr>Office Theme</vt:lpstr>
      <vt:lpstr>PowerPoint Presentation</vt:lpstr>
      <vt:lpstr>Business Context</vt:lpstr>
      <vt:lpstr>Workflow</vt:lpstr>
      <vt:lpstr>Demo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O'Dea,Matt</dc:creator>
  <cp:lastModifiedBy>Matt O'Dea</cp:lastModifiedBy>
  <cp:revision>13</cp:revision>
  <dcterms:created xsi:type="dcterms:W3CDTF">2019-10-23T21:21:24Z</dcterms:created>
  <dcterms:modified xsi:type="dcterms:W3CDTF">2019-10-24T00:02:18Z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0x010100416D9EE94E430F4891C2594B3262E719</vt:lpwstr>
  </property>
</Properties>
</file>

<file path=docProps/thumbnail.jpeg>
</file>